
<file path=[Content_Types].xml><?xml version="1.0" encoding="utf-8"?>
<Types xmlns="http://schemas.openxmlformats.org/package/2006/content-types">
  <Default Extension="png" ContentType="image/png"/>
  <Default Extension="emf" ContentType="image/x-emf"/>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2" r:id="rId3"/>
    <p:sldId id="275" r:id="rId4"/>
    <p:sldId id="274" r:id="rId5"/>
    <p:sldId id="276"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921"/>
    <p:restoredTop sz="94708"/>
  </p:normalViewPr>
  <p:slideViewPr>
    <p:cSldViewPr snapToGrid="0" snapToObjects="1">
      <p:cViewPr varScale="1">
        <p:scale>
          <a:sx n="117" d="100"/>
          <a:sy n="117" d="100"/>
        </p:scale>
        <p:origin x="33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ulinė skaidrė">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880CA-BD75-214E-B0D9-6940B45767B5}"/>
              </a:ext>
            </a:extLst>
          </p:cNvPr>
          <p:cNvSpPr>
            <a:spLocks noGrp="1"/>
          </p:cNvSpPr>
          <p:nvPr>
            <p:ph type="ctrTitle"/>
          </p:nvPr>
        </p:nvSpPr>
        <p:spPr>
          <a:xfrm>
            <a:off x="1534274" y="1184008"/>
            <a:ext cx="9144000" cy="2387600"/>
          </a:xfrm>
        </p:spPr>
        <p:txBody>
          <a:bodyPr anchor="b"/>
          <a:lstStyle>
            <a:lvl1pPr algn="l">
              <a:defRPr sz="6000">
                <a:solidFill>
                  <a:schemeClr val="bg2"/>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6F94869F-B345-4245-9D40-47482D29D0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DEE9AC3-64CB-7346-BFE4-04030F7ED6D0}"/>
              </a:ext>
            </a:extLst>
          </p:cNvPr>
          <p:cNvSpPr>
            <a:spLocks noGrp="1"/>
          </p:cNvSpPr>
          <p:nvPr>
            <p:ph type="dt" sz="half" idx="10"/>
          </p:nvPr>
        </p:nvSpPr>
        <p:spPr>
          <a:xfrm>
            <a:off x="838200" y="6356350"/>
            <a:ext cx="2743200" cy="365125"/>
          </a:xfrm>
          <a:prstGeom prst="rect">
            <a:avLst/>
          </a:prstGeom>
        </p:spPr>
        <p:txBody>
          <a:bodyPr/>
          <a:lstStyle/>
          <a:p>
            <a:fld id="{6977B0D5-F7C9-F442-9A8D-7F27FD5C8854}" type="datetimeFigureOut">
              <a:rPr lang="en-US" smtClean="0"/>
              <a:t>2/27/2023</a:t>
            </a:fld>
            <a:endParaRPr lang="en-US"/>
          </a:p>
        </p:txBody>
      </p:sp>
      <p:sp>
        <p:nvSpPr>
          <p:cNvPr id="5" name="Footer Placeholder 4">
            <a:extLst>
              <a:ext uri="{FF2B5EF4-FFF2-40B4-BE49-F238E27FC236}">
                <a16:creationId xmlns:a16="http://schemas.microsoft.com/office/drawing/2014/main" id="{24454098-5B55-DB45-8D09-D96BA92975F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59FA4FF-86DC-1841-99F1-958B7AF33DF6}"/>
              </a:ext>
            </a:extLst>
          </p:cNvPr>
          <p:cNvSpPr>
            <a:spLocks noGrp="1"/>
          </p:cNvSpPr>
          <p:nvPr>
            <p:ph type="sldNum" sz="quarter" idx="12"/>
          </p:nvPr>
        </p:nvSpPr>
        <p:spPr>
          <a:xfrm>
            <a:off x="8610600" y="6356350"/>
            <a:ext cx="2743200" cy="365125"/>
          </a:xfrm>
          <a:prstGeom prst="rect">
            <a:avLst/>
          </a:prstGeom>
        </p:spPr>
        <p:txBody>
          <a:bodyPr/>
          <a:lstStyle/>
          <a:p>
            <a:fld id="{CA693565-13B3-A14E-8C0C-87065C1E18C8}" type="slidenum">
              <a:rPr lang="en-US" smtClean="0"/>
              <a:t>‹#›</a:t>
            </a:fld>
            <a:endParaRPr lang="en-US"/>
          </a:p>
        </p:txBody>
      </p:sp>
    </p:spTree>
    <p:extLst>
      <p:ext uri="{BB962C8B-B14F-4D97-AF65-F5344CB8AC3E}">
        <p14:creationId xmlns:p14="http://schemas.microsoft.com/office/powerpoint/2010/main" val="2039861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ulinė su turini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BABF4-2A59-FD47-BE99-956233676A9E}"/>
              </a:ext>
            </a:extLst>
          </p:cNvPr>
          <p:cNvSpPr>
            <a:spLocks noGrp="1"/>
          </p:cNvSpPr>
          <p:nvPr>
            <p:ph type="title"/>
          </p:nvPr>
        </p:nvSpPr>
        <p:spPr>
          <a:xfrm>
            <a:off x="560799" y="714446"/>
            <a:ext cx="5161908" cy="1325563"/>
          </a:xfrm>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3DB5C03C-C718-284D-B827-5212079F8E55}"/>
              </a:ext>
            </a:extLst>
          </p:cNvPr>
          <p:cNvSpPr>
            <a:spLocks noGrp="1"/>
          </p:cNvSpPr>
          <p:nvPr>
            <p:ph idx="1"/>
          </p:nvPr>
        </p:nvSpPr>
        <p:spPr>
          <a:xfrm>
            <a:off x="6051478" y="716016"/>
            <a:ext cx="5291192" cy="531491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68E6638-19E2-F149-BE8E-3FE0E2EF1FB8}"/>
              </a:ext>
            </a:extLst>
          </p:cNvPr>
          <p:cNvSpPr>
            <a:spLocks noGrp="1"/>
          </p:cNvSpPr>
          <p:nvPr>
            <p:ph type="dt" sz="half" idx="10"/>
          </p:nvPr>
        </p:nvSpPr>
        <p:spPr>
          <a:xfrm>
            <a:off x="838200" y="6356350"/>
            <a:ext cx="2743200" cy="365125"/>
          </a:xfrm>
          <a:prstGeom prst="rect">
            <a:avLst/>
          </a:prstGeom>
        </p:spPr>
        <p:txBody>
          <a:bodyPr/>
          <a:lstStyle/>
          <a:p>
            <a:fld id="{6977B0D5-F7C9-F442-9A8D-7F27FD5C8854}" type="datetimeFigureOut">
              <a:rPr lang="en-US" smtClean="0"/>
              <a:t>2/27/2023</a:t>
            </a:fld>
            <a:endParaRPr lang="en-US"/>
          </a:p>
        </p:txBody>
      </p:sp>
      <p:sp>
        <p:nvSpPr>
          <p:cNvPr id="5" name="Footer Placeholder 4">
            <a:extLst>
              <a:ext uri="{FF2B5EF4-FFF2-40B4-BE49-F238E27FC236}">
                <a16:creationId xmlns:a16="http://schemas.microsoft.com/office/drawing/2014/main" id="{FB3C8E13-D5F5-C049-B39B-10C5129542E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30FD0A4-542E-6F4F-8E83-1640106BFF5D}"/>
              </a:ext>
            </a:extLst>
          </p:cNvPr>
          <p:cNvSpPr>
            <a:spLocks noGrp="1"/>
          </p:cNvSpPr>
          <p:nvPr>
            <p:ph type="sldNum" sz="quarter" idx="12"/>
          </p:nvPr>
        </p:nvSpPr>
        <p:spPr>
          <a:xfrm>
            <a:off x="8610600" y="6356350"/>
            <a:ext cx="2743200" cy="365125"/>
          </a:xfrm>
          <a:prstGeom prst="rect">
            <a:avLst/>
          </a:prstGeom>
        </p:spPr>
        <p:txBody>
          <a:bodyPr/>
          <a:lstStyle/>
          <a:p>
            <a:fld id="{CA693565-13B3-A14E-8C0C-87065C1E18C8}" type="slidenum">
              <a:rPr lang="en-US" smtClean="0"/>
              <a:t>‹#›</a:t>
            </a:fld>
            <a:endParaRPr lang="en-US"/>
          </a:p>
        </p:txBody>
      </p:sp>
    </p:spTree>
    <p:extLst>
      <p:ext uri="{BB962C8B-B14F-4D97-AF65-F5344CB8AC3E}">
        <p14:creationId xmlns:p14="http://schemas.microsoft.com/office/powerpoint/2010/main" val="1402295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kirtukas">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555F5-FDF4-EA40-8F82-DFA305963ECF}"/>
              </a:ext>
            </a:extLst>
          </p:cNvPr>
          <p:cNvSpPr>
            <a:spLocks noGrp="1"/>
          </p:cNvSpPr>
          <p:nvPr>
            <p:ph type="title"/>
          </p:nvPr>
        </p:nvSpPr>
        <p:spPr>
          <a:xfrm>
            <a:off x="842124" y="898080"/>
            <a:ext cx="10515600" cy="2852737"/>
          </a:xfrm>
        </p:spPr>
        <p:txBody>
          <a:bodyPr anchor="b"/>
          <a:lstStyle>
            <a:lvl1pPr algn="ctr">
              <a:defRPr sz="6000"/>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EA9AC362-0A3F-7349-B0EC-CB47745A2A91}"/>
              </a:ext>
            </a:extLst>
          </p:cNvPr>
          <p:cNvSpPr>
            <a:spLocks noGrp="1"/>
          </p:cNvSpPr>
          <p:nvPr>
            <p:ph type="body" idx="1"/>
          </p:nvPr>
        </p:nvSpPr>
        <p:spPr>
          <a:xfrm>
            <a:off x="831850" y="4589463"/>
            <a:ext cx="10515600"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3205190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stulpelia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14433-621D-214C-B198-4F3A37E205F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38F7104-902E-FE46-A24F-A3877E1BC05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15446DF-57F0-D64B-B3C1-BAAEC0F2032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40245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748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Turinys su išnašomi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59A975A-7442-9C41-AC8D-CE35FBC46B3F}"/>
              </a:ext>
            </a:extLst>
          </p:cNvPr>
          <p:cNvSpPr/>
          <p:nvPr userDrawn="1"/>
        </p:nvSpPr>
        <p:spPr>
          <a:xfrm>
            <a:off x="0" y="0"/>
            <a:ext cx="502406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82F7AD-86C8-224E-B4C5-78217CBABB7E}"/>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F961EA71-96D8-ED48-A586-E905D3D6A1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a:extLst>
              <a:ext uri="{FF2B5EF4-FFF2-40B4-BE49-F238E27FC236}">
                <a16:creationId xmlns:a16="http://schemas.microsoft.com/office/drawing/2014/main" id="{80D80CB7-50EF-B04A-AE8A-1C8F3E293D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Tree>
    <p:extLst>
      <p:ext uri="{BB962C8B-B14F-4D97-AF65-F5344CB8AC3E}">
        <p14:creationId xmlns:p14="http://schemas.microsoft.com/office/powerpoint/2010/main" val="2586857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Tekstas ir paveiksliuka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088520D-DBC3-BB44-9246-BE858631BFC7}"/>
              </a:ext>
            </a:extLst>
          </p:cNvPr>
          <p:cNvSpPr/>
          <p:nvPr userDrawn="1"/>
        </p:nvSpPr>
        <p:spPr>
          <a:xfrm>
            <a:off x="0" y="0"/>
            <a:ext cx="502406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3F3D0E-BFA9-8A44-8A75-2118867E1976}"/>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GB" dirty="0"/>
              <a:t>Click to edit Master title style</a:t>
            </a:r>
            <a:endParaRPr lang="en-US" dirty="0"/>
          </a:p>
        </p:txBody>
      </p:sp>
      <p:sp>
        <p:nvSpPr>
          <p:cNvPr id="3" name="Picture Placeholder 2">
            <a:extLst>
              <a:ext uri="{FF2B5EF4-FFF2-40B4-BE49-F238E27FC236}">
                <a16:creationId xmlns:a16="http://schemas.microsoft.com/office/drawing/2014/main" id="{77D3828B-5D53-6F4D-9225-B1BC7FF8A0C3}"/>
              </a:ext>
            </a:extLst>
          </p:cNvPr>
          <p:cNvSpPr>
            <a:spLocks noGrp="1"/>
          </p:cNvSpPr>
          <p:nvPr>
            <p:ph type="pic" idx="1"/>
          </p:nvPr>
        </p:nvSpPr>
        <p:spPr>
          <a:xfrm>
            <a:off x="5003515" y="0"/>
            <a:ext cx="7188485"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4572435-5C15-F045-8E08-249B3EFC0C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800327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lnas ekranas">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6875636A-8727-4142-91B7-1C68F450CCC9}"/>
              </a:ext>
            </a:extLst>
          </p:cNvPr>
          <p:cNvSpPr>
            <a:spLocks noGrp="1"/>
          </p:cNvSpPr>
          <p:nvPr>
            <p:ph type="pic" idx="1"/>
          </p:nvPr>
        </p:nvSpPr>
        <p:spPr>
          <a:xfrm>
            <a:off x="1" y="0"/>
            <a:ext cx="1219200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1026561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0B62B7-7E8D-6B4B-BF82-9989CBB73E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0CCC59A2-177B-5E43-BA84-B810E1A5FA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635949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5" r:id="rId5"/>
    <p:sldLayoutId id="2147483656" r:id="rId6"/>
    <p:sldLayoutId id="2147483657" r:id="rId7"/>
    <p:sldLayoutId id="2147483659" r:id="rId8"/>
  </p:sldLayoutIdLst>
  <p:txStyles>
    <p:titleStyle>
      <a:lvl1pPr algn="l" defTabSz="914400" rtl="0" eaLnBrk="1" latinLnBrk="0" hangingPunct="1">
        <a:lnSpc>
          <a:spcPct val="90000"/>
        </a:lnSpc>
        <a:spcBef>
          <a:spcPct val="0"/>
        </a:spcBef>
        <a:buNone/>
        <a:defRPr sz="44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Clr>
          <a:schemeClr val="tx2"/>
        </a:buClr>
        <a:buFont typeface="Wingdings" pitchFamily="2" charset="2"/>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Clr>
          <a:schemeClr val="tx2"/>
        </a:buClr>
        <a:buFont typeface="Wingdings" pitchFamily="2" charset="2"/>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Clr>
          <a:schemeClr val="tx2"/>
        </a:buClr>
        <a:buFont typeface="Wingdings" pitchFamily="2" charset="2"/>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Clr>
          <a:schemeClr val="tx2"/>
        </a:buClr>
        <a:buFont typeface="Wingdings" pitchFamily="2" charset="2"/>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Clr>
          <a:schemeClr val="tx2"/>
        </a:buClr>
        <a:buFont typeface="Wingdings" pitchFamily="2" charset="2"/>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5.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6.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A0D33D-344F-0249-907A-2D2DECBC6E57}"/>
              </a:ext>
            </a:extLst>
          </p:cNvPr>
          <p:cNvPicPr>
            <a:picLocks noChangeAspect="1"/>
          </p:cNvPicPr>
          <p:nvPr/>
        </p:nvPicPr>
        <p:blipFill>
          <a:blip r:embed="rId2"/>
          <a:stretch>
            <a:fillRect/>
          </a:stretch>
        </p:blipFill>
        <p:spPr>
          <a:xfrm>
            <a:off x="8686800" y="219462"/>
            <a:ext cx="3296750" cy="2082158"/>
          </a:xfrm>
          <a:prstGeom prst="rect">
            <a:avLst/>
          </a:prstGeom>
        </p:spPr>
      </p:pic>
      <p:sp>
        <p:nvSpPr>
          <p:cNvPr id="2" name="TextBox 1"/>
          <p:cNvSpPr txBox="1"/>
          <p:nvPr/>
        </p:nvSpPr>
        <p:spPr>
          <a:xfrm flipH="1">
            <a:off x="3088177" y="5415743"/>
            <a:ext cx="5598623" cy="338554"/>
          </a:xfrm>
          <a:prstGeom prst="rect">
            <a:avLst/>
          </a:prstGeom>
          <a:noFill/>
        </p:spPr>
        <p:txBody>
          <a:bodyPr wrap="square" rtlCol="0">
            <a:spAutoFit/>
          </a:bodyPr>
          <a:lstStyle/>
          <a:p>
            <a:r>
              <a:rPr lang="lt-LT" sz="1600" dirty="0" smtClean="0"/>
              <a:t>PPPARENG4:PPPPPPPPP</a:t>
            </a:r>
            <a:endParaRPr lang="lt-LT" sz="1600" dirty="0"/>
          </a:p>
        </p:txBody>
      </p:sp>
      <p:sp>
        <p:nvSpPr>
          <p:cNvPr id="11" name="TextBox 10"/>
          <p:cNvSpPr txBox="1"/>
          <p:nvPr/>
        </p:nvSpPr>
        <p:spPr>
          <a:xfrm>
            <a:off x="1198179" y="2187879"/>
            <a:ext cx="9191297" cy="1015663"/>
          </a:xfrm>
          <a:prstGeom prst="rect">
            <a:avLst/>
          </a:prstGeom>
          <a:noFill/>
        </p:spPr>
        <p:txBody>
          <a:bodyPr wrap="square" rtlCol="0">
            <a:spAutoFit/>
          </a:bodyPr>
          <a:lstStyle/>
          <a:p>
            <a:r>
              <a:rPr lang="lt-LT" sz="4400" b="1" dirty="0" smtClean="0">
                <a:solidFill>
                  <a:srgbClr val="FF0000"/>
                </a:solidFill>
              </a:rPr>
              <a:t>                        </a:t>
            </a:r>
            <a:r>
              <a:rPr lang="lt-LT" sz="6000" b="1" dirty="0" err="1" smtClean="0">
                <a:solidFill>
                  <a:srgbClr val="FF0000"/>
                </a:solidFill>
              </a:rPr>
              <a:t>Savirūpa</a:t>
            </a:r>
            <a:endParaRPr lang="lt-LT" sz="6000" dirty="0">
              <a:solidFill>
                <a:srgbClr val="FF0000"/>
              </a:solidFill>
            </a:endParaRPr>
          </a:p>
        </p:txBody>
      </p:sp>
      <p:pic>
        <p:nvPicPr>
          <p:cNvPr id="6" name="Paveikslėlis 5"/>
          <p:cNvPicPr>
            <a:picLocks noChangeAspect="1"/>
          </p:cNvPicPr>
          <p:nvPr/>
        </p:nvPicPr>
        <p:blipFill>
          <a:blip r:embed="rId3"/>
          <a:stretch>
            <a:fillRect/>
          </a:stretch>
        </p:blipFill>
        <p:spPr>
          <a:xfrm>
            <a:off x="3150523" y="3200400"/>
            <a:ext cx="7173883" cy="2718262"/>
          </a:xfrm>
          <a:prstGeom prst="rect">
            <a:avLst/>
          </a:prstGeom>
        </p:spPr>
      </p:pic>
    </p:spTree>
    <p:extLst>
      <p:ext uri="{BB962C8B-B14F-4D97-AF65-F5344CB8AC3E}">
        <p14:creationId xmlns:p14="http://schemas.microsoft.com/office/powerpoint/2010/main" val="4090516154"/>
      </p:ext>
    </p:extLst>
  </p:cSld>
  <p:clrMapOvr>
    <a:masterClrMapping/>
  </p:clrMapOvr>
  <mc:AlternateContent xmlns:mc="http://schemas.openxmlformats.org/markup-compatibility/2006" xmlns:p14="http://schemas.microsoft.com/office/powerpoint/2010/main">
    <mc:Choice Requires="p14">
      <p:transition spd="slow" p14:dur="2000" advTm="10789"/>
    </mc:Choice>
    <mc:Fallback xmlns="">
      <p:transition spd="slow" advTm="10789"/>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987938" y="728323"/>
            <a:ext cx="11218497" cy="1022372"/>
          </a:xfrm>
        </p:spPr>
        <p:txBody>
          <a:bodyPr>
            <a:normAutofit fontScale="90000"/>
          </a:bodyPr>
          <a:lstStyle/>
          <a:p>
            <a:r>
              <a:rPr lang="lt-LT" sz="2400" dirty="0"/>
              <a:t>MOKINIŲ, SERGANČIŲ LĖTINĖMIS NEINFEKCINĖMIS LIGOMIS, </a:t>
            </a:r>
            <a:br>
              <a:rPr lang="lt-LT" sz="2400" dirty="0"/>
            </a:br>
            <a:r>
              <a:rPr lang="lt-LT" sz="2400" dirty="0"/>
              <a:t>SAVIRŪPOS PROCESO ORGANIZAVIMAS</a:t>
            </a:r>
            <a:br>
              <a:rPr lang="lt-LT" sz="2400" dirty="0"/>
            </a:br>
            <a:endParaRPr lang="lt-LT" sz="2400" dirty="0">
              <a:solidFill>
                <a:srgbClr val="FF0000"/>
              </a:solidFill>
            </a:endParaRPr>
          </a:p>
        </p:txBody>
      </p:sp>
      <p:sp>
        <p:nvSpPr>
          <p:cNvPr id="3" name="Teksto vietos rezervavimo ženklas 2"/>
          <p:cNvSpPr>
            <a:spLocks noGrp="1"/>
          </p:cNvSpPr>
          <p:nvPr>
            <p:ph type="body" idx="1"/>
          </p:nvPr>
        </p:nvSpPr>
        <p:spPr>
          <a:xfrm>
            <a:off x="-174567" y="0"/>
            <a:ext cx="14896317" cy="11164760"/>
          </a:xfrm>
        </p:spPr>
        <p:txBody>
          <a:bodyPr>
            <a:normAutofit/>
          </a:bodyPr>
          <a:lstStyle/>
          <a:p>
            <a:endParaRPr lang="lt-LT" dirty="0"/>
          </a:p>
        </p:txBody>
      </p:sp>
      <p:pic>
        <p:nvPicPr>
          <p:cNvPr id="12" name="Garsas 1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pic>
        <p:nvPicPr>
          <p:cNvPr id="1028" name="Picture 4" descr="Vaikų mityba - Aiškus simptomų sąrašas kada serganti vaiką palikti namie,  kad ir kaip būtų daug darbų. Pasidalinkite su bičiuliais Pedagogas.lt |  Faceboo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0842" y="2519552"/>
            <a:ext cx="5072168" cy="3512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4255302"/>
      </p:ext>
    </p:extLst>
  </p:cSld>
  <p:clrMapOvr>
    <a:masterClrMapping/>
  </p:clrMapOvr>
  <mc:AlternateContent xmlns:mc="http://schemas.openxmlformats.org/markup-compatibility/2006" xmlns:p14="http://schemas.microsoft.com/office/powerpoint/2010/main">
    <mc:Choice Requires="p14">
      <p:transition spd="slow" p14:dur="2000" advTm="13143"/>
    </mc:Choice>
    <mc:Fallback xmlns="">
      <p:transition spd="slow" advTm="131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ctrTitle"/>
          </p:nvPr>
        </p:nvSpPr>
        <p:spPr>
          <a:xfrm>
            <a:off x="383953" y="375557"/>
            <a:ext cx="7739512" cy="5119156"/>
          </a:xfrm>
        </p:spPr>
        <p:txBody>
          <a:bodyPr>
            <a:normAutofit fontScale="90000"/>
          </a:bodyPr>
          <a:lstStyle/>
          <a:p>
            <a:r>
              <a:rPr lang="lt-LT" sz="3100" dirty="0"/>
              <a:t>Gerbiami tėveliai (globėjai),</a:t>
            </a:r>
            <a:br>
              <a:rPr lang="lt-LT" sz="3100" dirty="0"/>
            </a:br>
            <a:r>
              <a:rPr lang="lt-LT" sz="2700" dirty="0">
                <a:latin typeface="Times New Roman" panose="02020603050405020304" pitchFamily="18" charset="0"/>
                <a:cs typeface="Times New Roman" panose="02020603050405020304" pitchFamily="18" charset="0"/>
              </a:rPr>
              <a:t/>
            </a:r>
            <a:br>
              <a:rPr lang="lt-LT" sz="2700" dirty="0">
                <a:latin typeface="Times New Roman" panose="02020603050405020304" pitchFamily="18" charset="0"/>
                <a:cs typeface="Times New Roman" panose="02020603050405020304" pitchFamily="18" charset="0"/>
              </a:rPr>
            </a:br>
            <a:r>
              <a:rPr lang="lt-LT" sz="2700" dirty="0">
                <a:latin typeface="Times New Roman" panose="02020603050405020304" pitchFamily="18" charset="0"/>
                <a:cs typeface="Times New Roman" panose="02020603050405020304" pitchFamily="18" charset="0"/>
              </a:rPr>
              <a:t>Jei jūsų vaikas serga lėtine neinfekcine liga </a:t>
            </a:r>
            <a:r>
              <a:rPr lang="lt-LT" sz="2700" dirty="0" err="1">
                <a:latin typeface="Times New Roman" panose="02020603050405020304" pitchFamily="18" charset="0"/>
                <a:cs typeface="Times New Roman" panose="02020603050405020304" pitchFamily="18" charset="0"/>
              </a:rPr>
              <a:t>pvz</a:t>
            </a:r>
            <a:r>
              <a:rPr lang="lt-LT" sz="2700" dirty="0">
                <a:latin typeface="Times New Roman" panose="02020603050405020304" pitchFamily="18" charset="0"/>
                <a:cs typeface="Times New Roman" panose="02020603050405020304" pitchFamily="18" charset="0"/>
              </a:rPr>
              <a:t>: cukriniu diabetu, bronchine astma, </a:t>
            </a:r>
            <a:r>
              <a:rPr lang="lt-LT" sz="2700" dirty="0" err="1">
                <a:latin typeface="Times New Roman" panose="02020603050405020304" pitchFamily="18" charset="0"/>
                <a:cs typeface="Times New Roman" panose="02020603050405020304" pitchFamily="18" charset="0"/>
              </a:rPr>
              <a:t>atopiniu</a:t>
            </a:r>
            <a:r>
              <a:rPr lang="lt-LT" sz="2700" dirty="0">
                <a:latin typeface="Times New Roman" panose="02020603050405020304" pitchFamily="18" charset="0"/>
                <a:cs typeface="Times New Roman" panose="02020603050405020304" pitchFamily="18" charset="0"/>
              </a:rPr>
              <a:t> dermatitu, kt. ligomis ir jam reikalinga pagalba mokykloje, pvz. suteikti sąlygas susileisti ar išgerti vaistus, laikytis gydytojo rekomendacijų mitybai ar kt., kreipkitės į mokyklos administraciją . Pagalba mokinio </a:t>
            </a:r>
            <a:r>
              <a:rPr lang="lt-LT" sz="2700" dirty="0" err="1">
                <a:latin typeface="Times New Roman" panose="02020603050405020304" pitchFamily="18" charset="0"/>
                <a:cs typeface="Times New Roman" panose="02020603050405020304" pitchFamily="18" charset="0"/>
              </a:rPr>
              <a:t>savirūpai</a:t>
            </a:r>
            <a:r>
              <a:rPr lang="lt-LT" sz="2700" dirty="0">
                <a:latin typeface="Times New Roman" panose="02020603050405020304" pitchFamily="18" charset="0"/>
                <a:cs typeface="Times New Roman" panose="02020603050405020304" pitchFamily="18" charset="0"/>
              </a:rPr>
              <a:t> organizuojama atsižvelgiant į mokinio poreikius ir gydytojo rekomendacijas pagal mokinio tėvų prašymą. Visą tolimesnę pagalbos mokinio </a:t>
            </a:r>
            <a:r>
              <a:rPr lang="lt-LT" sz="2700" dirty="0" err="1">
                <a:latin typeface="Times New Roman" panose="02020603050405020304" pitchFamily="18" charset="0"/>
                <a:cs typeface="Times New Roman" panose="02020603050405020304" pitchFamily="18" charset="0"/>
              </a:rPr>
              <a:t>savirūpai</a:t>
            </a:r>
            <a:r>
              <a:rPr lang="lt-LT" sz="2700" dirty="0">
                <a:latin typeface="Times New Roman" panose="02020603050405020304" pitchFamily="18" charset="0"/>
                <a:cs typeface="Times New Roman" panose="02020603050405020304" pitchFamily="18" charset="0"/>
              </a:rPr>
              <a:t> organizavimo eigą aptarsime individualiai.                                                       </a:t>
            </a:r>
            <a:br>
              <a:rPr lang="lt-LT" sz="2700" dirty="0">
                <a:latin typeface="Times New Roman" panose="02020603050405020304" pitchFamily="18" charset="0"/>
                <a:cs typeface="Times New Roman" panose="02020603050405020304" pitchFamily="18" charset="0"/>
              </a:rPr>
            </a:br>
            <a:r>
              <a:rPr lang="lt-LT" sz="2700" dirty="0">
                <a:latin typeface="Times New Roman" panose="02020603050405020304" pitchFamily="18" charset="0"/>
                <a:cs typeface="Times New Roman" panose="02020603050405020304" pitchFamily="18" charset="0"/>
              </a:rPr>
              <a:t> Mokyklos administracija</a:t>
            </a:r>
            <a:br>
              <a:rPr lang="lt-LT" sz="2700" dirty="0">
                <a:latin typeface="Times New Roman" panose="02020603050405020304" pitchFamily="18" charset="0"/>
                <a:cs typeface="Times New Roman" panose="02020603050405020304" pitchFamily="18" charset="0"/>
              </a:rPr>
            </a:br>
            <a:endParaRPr lang="lt-LT" sz="2700" dirty="0">
              <a:solidFill>
                <a:srgbClr val="FF0000"/>
              </a:solidFill>
              <a:latin typeface="Times New Roman" panose="02020603050405020304" pitchFamily="18" charset="0"/>
              <a:cs typeface="Times New Roman" panose="02020603050405020304" pitchFamily="18" charset="0"/>
            </a:endParaRPr>
          </a:p>
        </p:txBody>
      </p:sp>
      <p:pic>
        <p:nvPicPr>
          <p:cNvPr id="5" name="Garsas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pic>
        <p:nvPicPr>
          <p:cNvPr id="3074" name="Picture 2" descr="VLK ragina tėvus per vasarą pasirūpinti vaikų sveikatos pažymėjimai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5053" y="4443153"/>
            <a:ext cx="7856254" cy="2414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341897"/>
      </p:ext>
    </p:extLst>
  </p:cSld>
  <p:clrMapOvr>
    <a:masterClrMapping/>
  </p:clrMapOvr>
  <mc:AlternateContent xmlns:mc="http://schemas.openxmlformats.org/markup-compatibility/2006" xmlns:p14="http://schemas.microsoft.com/office/powerpoint/2010/main">
    <mc:Choice Requires="p14">
      <p:transition spd="slow" p14:dur="2000" advTm="1456"/>
    </mc:Choice>
    <mc:Fallback xmlns="">
      <p:transition spd="slow" advTm="14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42124" y="1"/>
            <a:ext cx="10515600" cy="1574276"/>
          </a:xfrm>
        </p:spPr>
        <p:txBody>
          <a:bodyPr>
            <a:normAutofit/>
          </a:bodyPr>
          <a:lstStyle/>
          <a:p>
            <a:r>
              <a:rPr lang="lt-LT" sz="2800" dirty="0"/>
              <a:t>VSPS specialisto veiksmai</a:t>
            </a:r>
            <a:br>
              <a:rPr lang="lt-LT" sz="2800" dirty="0"/>
            </a:br>
            <a:r>
              <a:rPr lang="lt-LT" sz="2800" dirty="0">
                <a:solidFill>
                  <a:srgbClr val="FF0000"/>
                </a:solidFill>
                <a:latin typeface="Times New Roman" panose="02020603050405020304" pitchFamily="18" charset="0"/>
                <a:cs typeface="Times New Roman" panose="02020603050405020304" pitchFamily="18" charset="0"/>
              </a:rPr>
              <a:t/>
            </a:r>
            <a:br>
              <a:rPr lang="lt-LT" sz="2800" dirty="0">
                <a:solidFill>
                  <a:srgbClr val="FF0000"/>
                </a:solidFill>
                <a:latin typeface="Times New Roman" panose="02020603050405020304" pitchFamily="18" charset="0"/>
                <a:cs typeface="Times New Roman" panose="02020603050405020304" pitchFamily="18" charset="0"/>
              </a:rPr>
            </a:br>
            <a:endParaRPr lang="lt-LT" sz="2800" dirty="0">
              <a:solidFill>
                <a:srgbClr val="FF0000"/>
              </a:solidFill>
            </a:endParaRPr>
          </a:p>
        </p:txBody>
      </p:sp>
      <p:sp>
        <p:nvSpPr>
          <p:cNvPr id="3" name="Teksto vietos rezervavimo ženklas 2"/>
          <p:cNvSpPr>
            <a:spLocks noGrp="1"/>
          </p:cNvSpPr>
          <p:nvPr>
            <p:ph type="body" idx="1"/>
          </p:nvPr>
        </p:nvSpPr>
        <p:spPr>
          <a:xfrm>
            <a:off x="73480" y="881743"/>
            <a:ext cx="9258300" cy="4155621"/>
          </a:xfrm>
        </p:spPr>
        <p:txBody>
          <a:bodyPr anchor="ctr">
            <a:normAutofit fontScale="92500" lnSpcReduction="10000"/>
          </a:bodyPr>
          <a:lstStyle/>
          <a:p>
            <a:r>
              <a:rPr lang="lt-LT" sz="2000" dirty="0">
                <a:solidFill>
                  <a:srgbClr val="0070C0"/>
                </a:solidFill>
              </a:rPr>
              <a:t>Esant poreikiui (pvz. atėjus į Mokyklą mokslo metų viduryje naujam mokiniui, kuriam yra taikomos ASPĮ rekomendacijos) papildo formoje „Mokinių, kuriems yra taikomos ASPĮ specialistų rekomendacijos, sąrašas bei išvados ir siūlymai dėl mokinių sveikatos būklės“ a. ir (jei dėl mokinio sveikatos būklės atsirado toks poreikis) b. dalis, bei nedelsiant teikia Mokyklos vadovui</a:t>
            </a:r>
            <a:r>
              <a:rPr lang="lt-LT" sz="2000" dirty="0" smtClean="0">
                <a:solidFill>
                  <a:srgbClr val="0070C0"/>
                </a:solidFill>
              </a:rPr>
              <a:t>).</a:t>
            </a:r>
            <a:r>
              <a:rPr lang="lt-LT" sz="2000" dirty="0">
                <a:solidFill>
                  <a:srgbClr val="0070C0"/>
                </a:solidFill>
              </a:rPr>
              <a:t> Sudarą  mokinių </a:t>
            </a:r>
            <a:r>
              <a:rPr lang="lt-LT" sz="2000" dirty="0" err="1">
                <a:solidFill>
                  <a:srgbClr val="0070C0"/>
                </a:solidFill>
              </a:rPr>
              <a:t>sarašą</a:t>
            </a:r>
            <a:r>
              <a:rPr lang="lt-LT" sz="2000" dirty="0">
                <a:solidFill>
                  <a:srgbClr val="0070C0"/>
                </a:solidFill>
              </a:rPr>
              <a:t>, kuriems yra taikomos ASPĮ specialistų rekomendacijos, sąrašą kartu su išvadomis ir siūlymais dėl mokinių sveikatos iki einamųjų 21 metų spalio 1 d. ir vėliau pagal poreikį pateikia Mokyklos vadovui, kuris organizuoja ASPĮ specialistų rekomendacijų įgyvendinimą Mokykloje. Papildomas poreikis gali atsirasti tuomet, kai mokslo metų eigoje: • VSPS gauna mokinio Medicininį pažymėjimą (formą Nr. 046/a); • VSS IS sistemoje atsiranda informacija apie Mokykloje besimokančiam mokiniui / -</a:t>
            </a:r>
            <a:r>
              <a:rPr lang="lt-LT" sz="2000" dirty="0" err="1">
                <a:solidFill>
                  <a:srgbClr val="0070C0"/>
                </a:solidFill>
              </a:rPr>
              <a:t>iams</a:t>
            </a:r>
            <a:r>
              <a:rPr lang="lt-LT" sz="2000" dirty="0">
                <a:solidFill>
                  <a:srgbClr val="0070C0"/>
                </a:solidFill>
              </a:rPr>
              <a:t> taikomas ASPĮ specialistų rekomendacijas; • Į Mokyklą ateina naujas mokinys, kuriam yra taikomos ASPĮ specialistų rekomendacijos. </a:t>
            </a:r>
          </a:p>
          <a:p>
            <a:r>
              <a:rPr lang="lt-LT" sz="2000" dirty="0" smtClean="0"/>
              <a:t> </a:t>
            </a:r>
            <a:endParaRPr lang="lt-LT" sz="2000" dirty="0"/>
          </a:p>
        </p:txBody>
      </p:sp>
      <p:pic>
        <p:nvPicPr>
          <p:cNvPr id="7" name="Garsas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pic>
        <p:nvPicPr>
          <p:cNvPr id="5" name="Picture 2" descr="Pirkti internetu Vaikai apsimesti žaisti modeliavimas gydytojo rinkinys,  rinkinys, vaidmuo žaisti klasikinis žaislai vaikams mergaitėms classi  įdomių medicinos tematikos žaislus dovana &lt; Žaislai Ir Pomėgiai &gt;  www.pajudek.l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64526" y="3207532"/>
            <a:ext cx="2711574" cy="2711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662511"/>
      </p:ext>
    </p:extLst>
  </p:cSld>
  <p:clrMapOvr>
    <a:masterClrMapping/>
  </p:clrMapOvr>
  <mc:AlternateContent xmlns:mc="http://schemas.openxmlformats.org/markup-compatibility/2006" xmlns:p14="http://schemas.microsoft.com/office/powerpoint/2010/main">
    <mc:Choice Requires="p14">
      <p:transition spd="slow" p14:dur="2000" advTm="2137"/>
    </mc:Choice>
    <mc:Fallback xmlns="">
      <p:transition spd="slow" advTm="21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tačiakampis 3"/>
          <p:cNvSpPr/>
          <p:nvPr/>
        </p:nvSpPr>
        <p:spPr>
          <a:xfrm>
            <a:off x="1020536" y="661307"/>
            <a:ext cx="8123464" cy="2308324"/>
          </a:xfrm>
          <a:prstGeom prst="rect">
            <a:avLst/>
          </a:prstGeom>
        </p:spPr>
        <p:txBody>
          <a:bodyPr wrap="square">
            <a:spAutoFit/>
          </a:bodyPr>
          <a:lstStyle/>
          <a:p>
            <a:r>
              <a:rPr lang="lt-LT" dirty="0"/>
              <a:t>Tokiu atveju kuo skubiau papildo ar atnaujina mokinių, kuriems yra taikomos ASPĮ specialistų rekomendacijos, sąrašą ir teikia jį Mokyklos vadovui. Nuolat bendradarbiauja (pvz. pagal poreikį teikia informaciją ir (ar) siūlymus susijusius su ASPĮ specialistų rekomendacijų įgyvendinimu, renka informaciją (žodžiu ir (ar) raštu) iš pedagogų ir pagalbos mokiniui specialistų, Mokyklos administracijos) su Mokyklos bendruomene (administracija, klasės vadovais, mokytojais), prižiūri ir vertina ASPĮ specialistų rekomendacijų bei VS specialisto siūlymų dėl mokinių sveikatos būklės įgyvendinimą mokslo metų eigoje).</a:t>
            </a:r>
          </a:p>
        </p:txBody>
      </p:sp>
      <p:pic>
        <p:nvPicPr>
          <p:cNvPr id="4098" name="Picture 2" descr="Svarbi informacija tėveliams dėl vaiko sveikatos pažymėjimo – Rokiškio  rajono savivaldybės Visuomenės sveikatos biur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V="1">
            <a:off x="4890400" y="2881993"/>
            <a:ext cx="3788234" cy="3788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794366"/>
      </p:ext>
    </p:extLst>
  </p:cSld>
  <p:clrMapOvr>
    <a:masterClrMapping/>
  </p:clrMapOvr>
</p:sld>
</file>

<file path=ppt/theme/theme1.xml><?xml version="1.0" encoding="utf-8"?>
<a:theme xmlns:a="http://schemas.openxmlformats.org/drawingml/2006/main" name="Office Theme">
  <a:themeElements>
    <a:clrScheme name="Vilnius sveikiau ">
      <a:dk1>
        <a:srgbClr val="5D6DB1"/>
      </a:dk1>
      <a:lt1>
        <a:srgbClr val="FFFFFF"/>
      </a:lt1>
      <a:dk2>
        <a:srgbClr val="B6462E"/>
      </a:dk2>
      <a:lt2>
        <a:srgbClr val="E6B3AE"/>
      </a:lt2>
      <a:accent1>
        <a:srgbClr val="4472C4"/>
      </a:accent1>
      <a:accent2>
        <a:srgbClr val="B6462E"/>
      </a:accent2>
      <a:accent3>
        <a:srgbClr val="A0A8D3"/>
      </a:accent3>
      <a:accent4>
        <a:srgbClr val="E19186"/>
      </a:accent4>
      <a:accent5>
        <a:srgbClr val="F8D3D0"/>
      </a:accent5>
      <a:accent6>
        <a:srgbClr val="FFFFFF"/>
      </a:accent6>
      <a:hlink>
        <a:srgbClr val="B6462E"/>
      </a:hlink>
      <a:folHlink>
        <a:srgbClr val="E1918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1260</TotalTime>
  <Words>277</Words>
  <Application>Microsoft Office PowerPoint</Application>
  <PresentationFormat>Plačiaekranė</PresentationFormat>
  <Paragraphs>8</Paragraphs>
  <Slides>5</Slides>
  <Notes>0</Notes>
  <HiddenSlides>0</HiddenSlides>
  <MMClips>3</MMClips>
  <ScaleCrop>false</ScaleCrop>
  <HeadingPairs>
    <vt:vector size="6" baseType="variant">
      <vt:variant>
        <vt:lpstr>Naudojami šriftai</vt:lpstr>
      </vt:variant>
      <vt:variant>
        <vt:i4>5</vt:i4>
      </vt:variant>
      <vt:variant>
        <vt:lpstr>Tema</vt:lpstr>
      </vt:variant>
      <vt:variant>
        <vt:i4>1</vt:i4>
      </vt:variant>
      <vt:variant>
        <vt:lpstr>Skaidrių pavadinimai</vt:lpstr>
      </vt:variant>
      <vt:variant>
        <vt:i4>5</vt:i4>
      </vt:variant>
    </vt:vector>
  </HeadingPairs>
  <TitlesOfParts>
    <vt:vector size="11" baseType="lpstr">
      <vt:lpstr>Arial</vt:lpstr>
      <vt:lpstr>Calibri</vt:lpstr>
      <vt:lpstr>Times New Roman</vt:lpstr>
      <vt:lpstr>Verdana</vt:lpstr>
      <vt:lpstr>Wingdings</vt:lpstr>
      <vt:lpstr>Office Theme</vt:lpstr>
      <vt:lpstr>„PowerPoint“ pateiktis</vt:lpstr>
      <vt:lpstr>MOKINIŲ, SERGANČIŲ LĖTINĖMIS NEINFEKCINĖMIS LIGOMIS,  SAVIRŪPOS PROCESO ORGANIZAVIMAS </vt:lpstr>
      <vt:lpstr>Gerbiami tėveliai (globėjai),  Jei jūsų vaikas serga lėtine neinfekcine liga pvz: cukriniu diabetu, bronchine astma, atopiniu dermatitu, kt. ligomis ir jam reikalinga pagalba mokykloje, pvz. suteikti sąlygas susileisti ar išgerti vaistus, laikytis gydytojo rekomendacijų mitybai ar kt., kreipkitės į mokyklos administraciją . Pagalba mokinio savirūpai organizuojama atsižvelgiant į mokinio poreikius ir gydytojo rekomendacijas pagal mokinio tėvų prašymą. Visą tolimesnę pagalbos mokinio savirūpai organizavimo eigą aptarsime individualiai.                                                         Mokyklos administracija </vt:lpstr>
      <vt:lpstr>VSPS specialisto veiksmai  </vt:lpstr>
      <vt:lpstr>„PowerPoint“ pateiktis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Andrius Petkevičius</dc:creator>
  <cp:lastModifiedBy>Darbuotojas</cp:lastModifiedBy>
  <cp:revision>61</cp:revision>
  <dcterms:created xsi:type="dcterms:W3CDTF">2019-10-24T06:53:57Z</dcterms:created>
  <dcterms:modified xsi:type="dcterms:W3CDTF">2023-02-27T13:57:18Z</dcterms:modified>
</cp:coreProperties>
</file>